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8" r:id="rId32"/>
    <p:sldId id="286" r:id="rId33"/>
    <p:sldId id="287" r:id="rId34"/>
    <p:sldId id="289" r:id="rId35"/>
    <p:sldId id="290" r:id="rId36"/>
    <p:sldId id="29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66" autoAdjust="0"/>
    <p:restoredTop sz="94660"/>
  </p:normalViewPr>
  <p:slideViewPr>
    <p:cSldViewPr snapToGrid="0">
      <p:cViewPr varScale="1">
        <p:scale>
          <a:sx n="74" d="100"/>
          <a:sy n="74" d="100"/>
        </p:scale>
        <p:origin x="60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71CFDE2-989A-486F-A25B-4B2B8AEEB279}" type="datetimeFigureOut">
              <a:rPr lang="en-US" smtClean="0"/>
              <a:pPr/>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3573336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1CFDE2-989A-486F-A25B-4B2B8AEEB279}" type="datetimeFigureOut">
              <a:rPr lang="en-US" smtClean="0"/>
              <a:pPr/>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1529096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1CFDE2-989A-486F-A25B-4B2B8AEEB279}" type="datetimeFigureOut">
              <a:rPr lang="en-US" smtClean="0"/>
              <a:pPr/>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2627917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1CFDE2-989A-486F-A25B-4B2B8AEEB279}" type="datetimeFigureOut">
              <a:rPr lang="en-US" smtClean="0"/>
              <a:pPr/>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3737869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71CFDE2-989A-486F-A25B-4B2B8AEEB279}" type="datetimeFigureOut">
              <a:rPr lang="en-US" smtClean="0"/>
              <a:pPr/>
              <a:t>4/3/2023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892279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71CFDE2-989A-486F-A25B-4B2B8AEEB279}" type="datetimeFigureOut">
              <a:rPr lang="en-US" smtClean="0"/>
              <a:pPr/>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2706990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71CFDE2-989A-486F-A25B-4B2B8AEEB279}" type="datetimeFigureOut">
              <a:rPr lang="en-US" smtClean="0"/>
              <a:pPr/>
              <a:t>4/3/2023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3317341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71CFDE2-989A-486F-A25B-4B2B8AEEB279}" type="datetimeFigureOut">
              <a:rPr lang="en-US" smtClean="0"/>
              <a:pPr/>
              <a:t>4/3/2023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764774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1CFDE2-989A-486F-A25B-4B2B8AEEB279}" type="datetimeFigureOut">
              <a:rPr lang="en-US" smtClean="0"/>
              <a:pPr/>
              <a:t>4/3/2023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3356827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1CFDE2-989A-486F-A25B-4B2B8AEEB279}" type="datetimeFigureOut">
              <a:rPr lang="en-US" smtClean="0"/>
              <a:pPr/>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2325505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71CFDE2-989A-486F-A25B-4B2B8AEEB279}" type="datetimeFigureOut">
              <a:rPr lang="en-US" smtClean="0"/>
              <a:pPr/>
              <a:t>4/3/2023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B9EDE-9D85-42C2-8392-CD9548E61723}" type="slidenum">
              <a:rPr lang="en-US" smtClean="0"/>
              <a:pPr/>
              <a:t>‹#›</a:t>
            </a:fld>
            <a:endParaRPr lang="en-US"/>
          </a:p>
        </p:txBody>
      </p:sp>
    </p:spTree>
    <p:extLst>
      <p:ext uri="{BB962C8B-B14F-4D97-AF65-F5344CB8AC3E}">
        <p14:creationId xmlns:p14="http://schemas.microsoft.com/office/powerpoint/2010/main" val="4292949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CFDE2-989A-486F-A25B-4B2B8AEEB279}" type="datetimeFigureOut">
              <a:rPr lang="en-US" smtClean="0"/>
              <a:pPr/>
              <a:t>4/3/2023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B9EDE-9D85-42C2-8392-CD9548E61723}" type="slidenum">
              <a:rPr lang="en-US" smtClean="0"/>
              <a:pPr/>
              <a:t>‹#›</a:t>
            </a:fld>
            <a:endParaRPr lang="en-US"/>
          </a:p>
        </p:txBody>
      </p:sp>
    </p:spTree>
    <p:extLst>
      <p:ext uri="{BB962C8B-B14F-4D97-AF65-F5344CB8AC3E}">
        <p14:creationId xmlns:p14="http://schemas.microsoft.com/office/powerpoint/2010/main" val="3392314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2"/>
            <a:ext cx="9144000" cy="2671871"/>
          </a:xfrm>
        </p:spPr>
        <p:txBody>
          <a:bodyPr>
            <a:normAutofit/>
          </a:bodyPr>
          <a:lstStyle/>
          <a:p>
            <a:r>
              <a:rPr lang="en-US" sz="9600" dirty="0" smtClean="0"/>
              <a:t>Normalization</a:t>
            </a:r>
            <a:endParaRPr lang="en-US" sz="9600" dirty="0"/>
          </a:p>
        </p:txBody>
      </p:sp>
    </p:spTree>
    <p:extLst>
      <p:ext uri="{BB962C8B-B14F-4D97-AF65-F5344CB8AC3E}">
        <p14:creationId xmlns:p14="http://schemas.microsoft.com/office/powerpoint/2010/main" val="10152918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9622" t="9381" r="18049" b="12496"/>
          <a:stretch/>
        </p:blipFill>
        <p:spPr>
          <a:xfrm>
            <a:off x="693681" y="407444"/>
            <a:ext cx="8336375" cy="5877446"/>
          </a:xfrm>
          <a:prstGeom prst="rect">
            <a:avLst/>
          </a:prstGeom>
        </p:spPr>
      </p:pic>
    </p:spTree>
    <p:extLst>
      <p:ext uri="{BB962C8B-B14F-4D97-AF65-F5344CB8AC3E}">
        <p14:creationId xmlns:p14="http://schemas.microsoft.com/office/powerpoint/2010/main" val="29627682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0034" y="557049"/>
            <a:ext cx="10515600" cy="5703997"/>
          </a:xfrm>
        </p:spPr>
        <p:txBody>
          <a:bodyPr/>
          <a:lstStyle/>
          <a:p>
            <a:pPr marL="0" indent="0">
              <a:buNone/>
            </a:pPr>
            <a:r>
              <a:rPr lang="en-US" b="1" dirty="0" smtClean="0"/>
              <a:t>Second Normal Form (2NF)</a:t>
            </a:r>
          </a:p>
          <a:p>
            <a:pPr marL="0" indent="0">
              <a:buNone/>
            </a:pPr>
            <a:endParaRPr lang="en-US" b="1" dirty="0" smtClean="0"/>
          </a:p>
          <a:p>
            <a:pPr algn="just"/>
            <a:r>
              <a:rPr lang="en-US" dirty="0" smtClean="0"/>
              <a:t>In the 2NF, relational must be in 1NF.</a:t>
            </a:r>
          </a:p>
          <a:p>
            <a:pPr algn="just"/>
            <a:r>
              <a:rPr lang="en-US" dirty="0" smtClean="0"/>
              <a:t>In the second normal form, all non-key attributes are fully functional dependent on the primary key</a:t>
            </a:r>
          </a:p>
          <a:p>
            <a:pPr algn="just"/>
            <a:r>
              <a:rPr lang="en-US" dirty="0" smtClean="0"/>
              <a:t>Example: Let's assume, a school can store the data of teachers and the subjects they teach. In a school, a teacher can teach more than one subject.</a:t>
            </a:r>
            <a:endParaRPr lang="en-US" dirty="0"/>
          </a:p>
        </p:txBody>
      </p:sp>
    </p:spTree>
    <p:extLst>
      <p:ext uri="{BB962C8B-B14F-4D97-AF65-F5344CB8AC3E}">
        <p14:creationId xmlns:p14="http://schemas.microsoft.com/office/powerpoint/2010/main" val="8066367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17392" t="25193" r="25680" b="37126"/>
          <a:stretch/>
        </p:blipFill>
        <p:spPr>
          <a:xfrm>
            <a:off x="1776247" y="1702676"/>
            <a:ext cx="8864127" cy="3300249"/>
          </a:xfrm>
          <a:prstGeom prst="rect">
            <a:avLst/>
          </a:prstGeom>
        </p:spPr>
      </p:pic>
    </p:spTree>
    <p:extLst>
      <p:ext uri="{BB962C8B-B14F-4D97-AF65-F5344CB8AC3E}">
        <p14:creationId xmlns:p14="http://schemas.microsoft.com/office/powerpoint/2010/main" val="12558060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r>
              <a:rPr lang="en-US" dirty="0" smtClean="0"/>
              <a:t>In the given table, non-prime attribute TEACHER_AGE is dependent on TEACHER_ID which is a proper subset of a candidate key. That's why it violates the rule for 2NF.</a:t>
            </a:r>
          </a:p>
          <a:p>
            <a:pPr algn="just"/>
            <a:endParaRPr lang="en-US" dirty="0" smtClean="0"/>
          </a:p>
          <a:p>
            <a:pPr algn="just"/>
            <a:r>
              <a:rPr lang="en-US" dirty="0" smtClean="0"/>
              <a:t>To convert the given table into 2NF, we decompose it into two tables:</a:t>
            </a:r>
            <a:endParaRPr lang="en-US" dirty="0"/>
          </a:p>
        </p:txBody>
      </p:sp>
    </p:spTree>
    <p:extLst>
      <p:ext uri="{BB962C8B-B14F-4D97-AF65-F5344CB8AC3E}">
        <p14:creationId xmlns:p14="http://schemas.microsoft.com/office/powerpoint/2010/main" val="33540963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18343" t="20604" r="25816" b="15146"/>
          <a:stretch/>
        </p:blipFill>
        <p:spPr>
          <a:xfrm>
            <a:off x="427223" y="289699"/>
            <a:ext cx="10004664" cy="6475041"/>
          </a:xfrm>
          <a:prstGeom prst="rect">
            <a:avLst/>
          </a:prstGeom>
        </p:spPr>
      </p:pic>
    </p:spTree>
    <p:extLst>
      <p:ext uri="{BB962C8B-B14F-4D97-AF65-F5344CB8AC3E}">
        <p14:creationId xmlns:p14="http://schemas.microsoft.com/office/powerpoint/2010/main" val="3313697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88883"/>
            <a:ext cx="10515600" cy="6169572"/>
          </a:xfrm>
        </p:spPr>
        <p:txBody>
          <a:bodyPr>
            <a:normAutofit/>
          </a:bodyPr>
          <a:lstStyle/>
          <a:p>
            <a:pPr marL="0" indent="0">
              <a:buNone/>
            </a:pPr>
            <a:r>
              <a:rPr lang="en-US" b="1" dirty="0" smtClean="0"/>
              <a:t>Third Normal Form (3NF)</a:t>
            </a:r>
          </a:p>
          <a:p>
            <a:r>
              <a:rPr lang="en-US" dirty="0" smtClean="0"/>
              <a:t>A relation will be in 3NF if it is in 2NF and not contain any transitive partial dependency.</a:t>
            </a:r>
          </a:p>
          <a:p>
            <a:r>
              <a:rPr lang="en-US" dirty="0" smtClean="0"/>
              <a:t>3NF is used to reduce the data duplication. It is also used to achieve the data integrity.</a:t>
            </a:r>
          </a:p>
          <a:p>
            <a:r>
              <a:rPr lang="en-US" dirty="0" smtClean="0"/>
              <a:t>If there is no transitive dependency for non-prime attributes, then the relation must be in third normal form.</a:t>
            </a:r>
          </a:p>
          <a:p>
            <a:pPr marL="0" indent="0">
              <a:buNone/>
            </a:pPr>
            <a:r>
              <a:rPr lang="en-US" dirty="0" smtClean="0"/>
              <a:t>A relation is in third normal form if it holds </a:t>
            </a:r>
            <a:r>
              <a:rPr lang="en-US" dirty="0" err="1" smtClean="0"/>
              <a:t>atleast</a:t>
            </a:r>
            <a:r>
              <a:rPr lang="en-US" dirty="0" smtClean="0"/>
              <a:t> one of the following conditions for every non-trivial function dependency X → Y.</a:t>
            </a:r>
          </a:p>
          <a:p>
            <a:pPr marL="0" indent="0">
              <a:buNone/>
            </a:pPr>
            <a:r>
              <a:rPr lang="en-US" dirty="0" smtClean="0"/>
              <a:t>X is a super key.</a:t>
            </a:r>
          </a:p>
          <a:p>
            <a:pPr marL="0" indent="0">
              <a:buNone/>
            </a:pPr>
            <a:r>
              <a:rPr lang="en-US" dirty="0" smtClean="0"/>
              <a:t>Y is a prime attribute, i.e., each element of Y is part of some candidate key.</a:t>
            </a:r>
            <a:endParaRPr lang="en-US" dirty="0"/>
          </a:p>
        </p:txBody>
      </p:sp>
    </p:spTree>
    <p:extLst>
      <p:ext uri="{BB962C8B-B14F-4D97-AF65-F5344CB8AC3E}">
        <p14:creationId xmlns:p14="http://schemas.microsoft.com/office/powerpoint/2010/main" val="23759756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19701" t="27368" r="25816" b="30604"/>
          <a:stretch/>
        </p:blipFill>
        <p:spPr>
          <a:xfrm>
            <a:off x="0" y="683765"/>
            <a:ext cx="11543034" cy="5008698"/>
          </a:xfrm>
          <a:prstGeom prst="rect">
            <a:avLst/>
          </a:prstGeom>
        </p:spPr>
      </p:pic>
    </p:spTree>
    <p:extLst>
      <p:ext uri="{BB962C8B-B14F-4D97-AF65-F5344CB8AC3E}">
        <p14:creationId xmlns:p14="http://schemas.microsoft.com/office/powerpoint/2010/main" val="25268605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30621"/>
            <a:ext cx="10515600" cy="5546342"/>
          </a:xfrm>
        </p:spPr>
        <p:txBody>
          <a:bodyPr>
            <a:normAutofit fontScale="92500" lnSpcReduction="10000"/>
          </a:bodyPr>
          <a:lstStyle/>
          <a:p>
            <a:pPr marL="0" indent="0">
              <a:buNone/>
            </a:pPr>
            <a:r>
              <a:rPr lang="en-US" dirty="0" smtClean="0"/>
              <a:t>Super key in the table above:</a:t>
            </a:r>
          </a:p>
          <a:p>
            <a:pPr marL="0" indent="0">
              <a:buNone/>
            </a:pPr>
            <a:endParaRPr lang="en-US" dirty="0" smtClean="0"/>
          </a:p>
          <a:p>
            <a:pPr marL="0" indent="0">
              <a:buNone/>
            </a:pPr>
            <a:r>
              <a:rPr lang="en-US" dirty="0" smtClean="0"/>
              <a:t>{EMP_ID}, {EMP_ID, EMP_NAME}, {EMP_ID, EMP_NAME, EMP_ZIP}....so on  </a:t>
            </a:r>
          </a:p>
          <a:p>
            <a:pPr marL="0" indent="0">
              <a:buNone/>
            </a:pPr>
            <a:r>
              <a:rPr lang="en-US" dirty="0" smtClean="0"/>
              <a:t>Candidate key: {EMP_ID}</a:t>
            </a:r>
          </a:p>
          <a:p>
            <a:pPr marL="0" indent="0">
              <a:buNone/>
            </a:pPr>
            <a:endParaRPr lang="en-US" dirty="0" smtClean="0"/>
          </a:p>
          <a:p>
            <a:pPr marL="0" indent="0">
              <a:buNone/>
            </a:pPr>
            <a:r>
              <a:rPr lang="en-US" dirty="0" smtClean="0"/>
              <a:t>Non-prime attributes: In the given table, all attributes except EMP_ID are non-prime.</a:t>
            </a:r>
          </a:p>
          <a:p>
            <a:r>
              <a:rPr lang="en-US" dirty="0" smtClean="0"/>
              <a:t>Here, EMP_STATE &amp; EMP_CITY dependent on EMP_ZIP and EMP_ZIP dependent on EMP_ID. </a:t>
            </a:r>
          </a:p>
          <a:p>
            <a:r>
              <a:rPr lang="en-US" dirty="0" smtClean="0"/>
              <a:t>The non-prime attributes (EMP_STATE, EMP_CITY) transitively dependent on super key(EMP_ID). It violates the rule of third normal form.</a:t>
            </a:r>
          </a:p>
          <a:p>
            <a:r>
              <a:rPr lang="en-US" dirty="0" smtClean="0"/>
              <a:t>That's why we need to move the EMP_CITY and EMP_STATE to the new &lt;EMPLOYEE_ZIP&gt; table, with EMP_ZIP as a Primary key.</a:t>
            </a:r>
            <a:endParaRPr lang="en-US" dirty="0"/>
          </a:p>
        </p:txBody>
      </p:sp>
    </p:spTree>
    <p:extLst>
      <p:ext uri="{BB962C8B-B14F-4D97-AF65-F5344CB8AC3E}">
        <p14:creationId xmlns:p14="http://schemas.microsoft.com/office/powerpoint/2010/main" val="32010920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19430" t="19879" r="24864" b="5242"/>
          <a:stretch/>
        </p:blipFill>
        <p:spPr>
          <a:xfrm>
            <a:off x="1342658" y="-477998"/>
            <a:ext cx="9140745" cy="6911296"/>
          </a:xfrm>
          <a:prstGeom prst="rect">
            <a:avLst/>
          </a:prstGeom>
        </p:spPr>
      </p:pic>
    </p:spTree>
    <p:extLst>
      <p:ext uri="{BB962C8B-B14F-4D97-AF65-F5344CB8AC3E}">
        <p14:creationId xmlns:p14="http://schemas.microsoft.com/office/powerpoint/2010/main" val="880033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62708"/>
            <a:ext cx="10515600" cy="5614255"/>
          </a:xfrm>
        </p:spPr>
        <p:txBody>
          <a:bodyPr/>
          <a:lstStyle/>
          <a:p>
            <a:pPr>
              <a:buNone/>
            </a:pPr>
            <a:r>
              <a:rPr lang="en-US" b="1" dirty="0" smtClean="0"/>
              <a:t>Boyce </a:t>
            </a:r>
            <a:r>
              <a:rPr lang="en-US" b="1" dirty="0" err="1" smtClean="0"/>
              <a:t>Codd</a:t>
            </a:r>
            <a:r>
              <a:rPr lang="en-US" b="1" dirty="0" smtClean="0"/>
              <a:t> normal form (BCNF)</a:t>
            </a:r>
          </a:p>
          <a:p>
            <a:pPr>
              <a:buNone/>
            </a:pPr>
            <a:endParaRPr lang="en-US" b="1" dirty="0" smtClean="0"/>
          </a:p>
          <a:p>
            <a:r>
              <a:rPr lang="en-US" dirty="0" smtClean="0"/>
              <a:t>BCNF is the advance version of 3NF. It is stricter than 3NF.</a:t>
            </a:r>
          </a:p>
          <a:p>
            <a:endParaRPr lang="en-US" dirty="0" smtClean="0"/>
          </a:p>
          <a:p>
            <a:r>
              <a:rPr lang="en-US" dirty="0" smtClean="0"/>
              <a:t>A table is in BCNF if every functional dependency X → Y, X is the super key of the table.</a:t>
            </a:r>
          </a:p>
          <a:p>
            <a:pPr>
              <a:buNone/>
            </a:pPr>
            <a:endParaRPr lang="en-US" dirty="0" smtClean="0"/>
          </a:p>
          <a:p>
            <a:r>
              <a:rPr lang="en-US" dirty="0" smtClean="0"/>
              <a:t>For BCNF, the table should be in 3NF, and for every FD, LHS is super key.</a:t>
            </a:r>
          </a:p>
          <a:p>
            <a:pPr>
              <a:buNone/>
            </a:pP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04497"/>
            <a:ext cx="10515600" cy="5672466"/>
          </a:xfrm>
        </p:spPr>
        <p:txBody>
          <a:bodyPr>
            <a:normAutofit lnSpcReduction="10000"/>
          </a:bodyPr>
          <a:lstStyle/>
          <a:p>
            <a:pPr marL="0" indent="0">
              <a:buNone/>
            </a:pPr>
            <a:r>
              <a:rPr lang="en-US" dirty="0" smtClean="0"/>
              <a:t>Normalization</a:t>
            </a:r>
          </a:p>
          <a:p>
            <a:pPr algn="just"/>
            <a:r>
              <a:rPr lang="en-US" dirty="0" smtClean="0"/>
              <a:t>A large database defined as a single relation may result in data duplication. This repetition of data may result in:</a:t>
            </a:r>
          </a:p>
          <a:p>
            <a:pPr algn="just"/>
            <a:r>
              <a:rPr lang="en-US" dirty="0" smtClean="0"/>
              <a:t>Making relations very large.</a:t>
            </a:r>
          </a:p>
          <a:p>
            <a:pPr algn="just"/>
            <a:r>
              <a:rPr lang="en-US" dirty="0" smtClean="0"/>
              <a:t>It isn't easy to maintain and update data as it would involve searching many records in relation.</a:t>
            </a:r>
          </a:p>
          <a:p>
            <a:pPr algn="just"/>
            <a:r>
              <a:rPr lang="en-US" dirty="0" smtClean="0"/>
              <a:t>Wastage and poor utilization of disk space and resources.</a:t>
            </a:r>
          </a:p>
          <a:p>
            <a:pPr algn="just"/>
            <a:r>
              <a:rPr lang="en-US" dirty="0" smtClean="0"/>
              <a:t>The likelihood of errors and inconsistencies increases.</a:t>
            </a:r>
          </a:p>
          <a:p>
            <a:pPr algn="just"/>
            <a:r>
              <a:rPr lang="en-US" dirty="0" smtClean="0"/>
              <a:t>So to handle these problems, we should analyze and decompose the relations with redundant data into smaller, simpler, and well-structured relations that are satisfy desirable properties. Normalization is a process of decomposing the relations into relations with fewer attributes.</a:t>
            </a:r>
            <a:endParaRPr lang="en-US" dirty="0"/>
          </a:p>
        </p:txBody>
      </p:sp>
    </p:spTree>
    <p:extLst>
      <p:ext uri="{BB962C8B-B14F-4D97-AF65-F5344CB8AC3E}">
        <p14:creationId xmlns:p14="http://schemas.microsoft.com/office/powerpoint/2010/main" val="30310919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l="18250" t="23277" r="25540" b="31164"/>
          <a:stretch>
            <a:fillRect/>
          </a:stretch>
        </p:blipFill>
        <p:spPr bwMode="auto">
          <a:xfrm>
            <a:off x="1205329" y="128790"/>
            <a:ext cx="9772141" cy="633640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97169"/>
            <a:ext cx="10515600" cy="5379794"/>
          </a:xfrm>
        </p:spPr>
        <p:txBody>
          <a:bodyPr/>
          <a:lstStyle/>
          <a:p>
            <a:pPr>
              <a:buNone/>
            </a:pPr>
            <a:r>
              <a:rPr lang="en-US" b="1" dirty="0" smtClean="0"/>
              <a:t>Candidate key: {EMP-ID, EMP-DEPT}</a:t>
            </a:r>
            <a:endParaRPr lang="en-US" dirty="0" smtClean="0"/>
          </a:p>
          <a:p>
            <a:pPr fontAlgn="t">
              <a:buNone/>
            </a:pPr>
            <a:endParaRPr lang="en-US" dirty="0" smtClean="0"/>
          </a:p>
          <a:p>
            <a:pPr fontAlgn="t">
              <a:buNone/>
            </a:pPr>
            <a:endParaRPr lang="en-US" dirty="0" smtClean="0"/>
          </a:p>
          <a:p>
            <a:r>
              <a:rPr lang="en-US" dirty="0" smtClean="0"/>
              <a:t>The table is not in BCNF because neither EMP_DEPT nor EMP_ID alone are keys.</a:t>
            </a:r>
          </a:p>
          <a:p>
            <a:r>
              <a:rPr lang="en-US" dirty="0" smtClean="0"/>
              <a:t>To convert the given table into BCNF, we decompose it into three tables:</a:t>
            </a:r>
          </a:p>
          <a:p>
            <a:pPr>
              <a:buNone/>
            </a:pP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l="18317" t="31594" r="26076" b="18590"/>
          <a:stretch>
            <a:fillRect/>
          </a:stretch>
        </p:blipFill>
        <p:spPr bwMode="auto">
          <a:xfrm>
            <a:off x="1606060" y="668216"/>
            <a:ext cx="7941642" cy="569169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l="17239" t="11389" r="25214" b="29610"/>
          <a:stretch>
            <a:fillRect/>
          </a:stretch>
        </p:blipFill>
        <p:spPr bwMode="auto">
          <a:xfrm>
            <a:off x="2133600" y="442315"/>
            <a:ext cx="7315200" cy="600010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38554"/>
            <a:ext cx="10515600" cy="5438409"/>
          </a:xfrm>
        </p:spPr>
        <p:txBody>
          <a:bodyPr/>
          <a:lstStyle/>
          <a:p>
            <a:pPr>
              <a:buNone/>
            </a:pPr>
            <a:r>
              <a:rPr lang="en-US" b="1" dirty="0" smtClean="0"/>
              <a:t>Fourth normal form (4NF)</a:t>
            </a:r>
          </a:p>
          <a:p>
            <a:pPr>
              <a:buNone/>
            </a:pPr>
            <a:endParaRPr lang="en-US" b="1" dirty="0" smtClean="0"/>
          </a:p>
          <a:p>
            <a:r>
              <a:rPr lang="en-US" dirty="0" smtClean="0"/>
              <a:t>A relation will be in 4NF if it is in Boyce </a:t>
            </a:r>
            <a:r>
              <a:rPr lang="en-US" dirty="0" err="1" smtClean="0"/>
              <a:t>Codd</a:t>
            </a:r>
            <a:r>
              <a:rPr lang="en-US" dirty="0" smtClean="0"/>
              <a:t> normal form and has no multi-valued dependency.</a:t>
            </a:r>
          </a:p>
          <a:p>
            <a:pPr>
              <a:buNone/>
            </a:pPr>
            <a:endParaRPr lang="en-US" dirty="0" smtClean="0"/>
          </a:p>
          <a:p>
            <a:r>
              <a:rPr lang="en-US" dirty="0" smtClean="0"/>
              <a:t>For a dependency A → B, if for a single value of A, multiple values of B exists, then the relation will be a multi-valued dependency.</a:t>
            </a:r>
          </a:p>
          <a:p>
            <a:pPr>
              <a:buNone/>
            </a:pP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srcRect l="17455" t="12735" r="26292" b="30688"/>
          <a:stretch>
            <a:fillRect/>
          </a:stretch>
        </p:blipFill>
        <p:spPr bwMode="auto">
          <a:xfrm>
            <a:off x="1670289" y="-422529"/>
            <a:ext cx="8310837" cy="668688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srcRect l="18317" t="11388" r="26076" b="20719"/>
          <a:stretch>
            <a:fillRect/>
          </a:stretch>
        </p:blipFill>
        <p:spPr bwMode="auto">
          <a:xfrm>
            <a:off x="1558674" y="-553792"/>
            <a:ext cx="7791387" cy="7610193"/>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04092"/>
            <a:ext cx="10515600" cy="5672871"/>
          </a:xfrm>
        </p:spPr>
        <p:txBody>
          <a:bodyPr/>
          <a:lstStyle/>
          <a:p>
            <a:pPr>
              <a:buNone/>
            </a:pPr>
            <a:r>
              <a:rPr lang="en-US" b="1" dirty="0" smtClean="0"/>
              <a:t>Fifth normal form (5NF)</a:t>
            </a:r>
          </a:p>
          <a:p>
            <a:pPr>
              <a:buNone/>
            </a:pPr>
            <a:endParaRPr lang="en-US" dirty="0" smtClean="0"/>
          </a:p>
          <a:p>
            <a:r>
              <a:rPr lang="en-US" dirty="0" smtClean="0"/>
              <a:t>A relation is in 5NF if it is in 4NF and not contains any join dependency and joining should be lossless.</a:t>
            </a:r>
          </a:p>
          <a:p>
            <a:r>
              <a:rPr lang="en-US" dirty="0" smtClean="0"/>
              <a:t>5NF is satisfied when all the tables are broken into as many tables as possible in order to avoid redundancy.</a:t>
            </a:r>
          </a:p>
          <a:p>
            <a:r>
              <a:rPr lang="en-US" dirty="0" smtClean="0"/>
              <a:t>5NF is also known as Project-join normal form (PJ/NF).</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srcRect l="18101" t="13543" r="25861" b="28802"/>
          <a:stretch>
            <a:fillRect/>
          </a:stretch>
        </p:blipFill>
        <p:spPr bwMode="auto">
          <a:xfrm>
            <a:off x="1194927" y="0"/>
            <a:ext cx="9744490" cy="8020462"/>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srcRect l="17455" t="15160" r="26292" b="26671"/>
          <a:stretch>
            <a:fillRect/>
          </a:stretch>
        </p:blipFill>
        <p:spPr bwMode="auto">
          <a:xfrm>
            <a:off x="2028090" y="170275"/>
            <a:ext cx="7092463" cy="586711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62152"/>
            <a:ext cx="10515600" cy="5514811"/>
          </a:xfrm>
        </p:spPr>
        <p:txBody>
          <a:bodyPr/>
          <a:lstStyle/>
          <a:p>
            <a:pPr marL="0" indent="0">
              <a:buNone/>
            </a:pPr>
            <a:r>
              <a:rPr lang="en-US" dirty="0" smtClean="0"/>
              <a:t>What is Normalization?</a:t>
            </a:r>
          </a:p>
          <a:p>
            <a:r>
              <a:rPr lang="en-US" dirty="0" smtClean="0"/>
              <a:t>Normalization is the process of organizing the data in the database.</a:t>
            </a:r>
          </a:p>
          <a:p>
            <a:r>
              <a:rPr lang="en-US" dirty="0" smtClean="0"/>
              <a:t>Normalization is used to minimize the redundancy from a relation or set of relations. It is also used to eliminate undesirable characteristics like Insertion, Update, and Deletion Anomalies.</a:t>
            </a:r>
          </a:p>
          <a:p>
            <a:r>
              <a:rPr lang="en-US" dirty="0" smtClean="0"/>
              <a:t>Normalization divides the larger table into smaller and links them using relationships.</a:t>
            </a:r>
          </a:p>
          <a:p>
            <a:r>
              <a:rPr lang="en-US" dirty="0" smtClean="0"/>
              <a:t>The normal form is used to reduce redundancy from the database table.</a:t>
            </a:r>
            <a:endParaRPr lang="en-US" dirty="0"/>
          </a:p>
        </p:txBody>
      </p:sp>
    </p:spTree>
    <p:extLst>
      <p:ext uri="{BB962C8B-B14F-4D97-AF65-F5344CB8AC3E}">
        <p14:creationId xmlns:p14="http://schemas.microsoft.com/office/powerpoint/2010/main" val="10822661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a:srcRect l="18317" t="15968" r="25861" b="48739"/>
          <a:stretch>
            <a:fillRect/>
          </a:stretch>
        </p:blipFill>
        <p:spPr bwMode="auto">
          <a:xfrm>
            <a:off x="1465383" y="1066799"/>
            <a:ext cx="8830701" cy="4466493"/>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503660"/>
          </a:xfrm>
        </p:spPr>
        <p:txBody>
          <a:bodyPr/>
          <a:lstStyle/>
          <a:p>
            <a:pPr algn="ctr"/>
            <a:r>
              <a:rPr lang="en-US" dirty="0"/>
              <a:t>Domain-key normal form</a:t>
            </a:r>
          </a:p>
        </p:txBody>
      </p:sp>
    </p:spTree>
    <p:extLst>
      <p:ext uri="{BB962C8B-B14F-4D97-AF65-F5344CB8AC3E}">
        <p14:creationId xmlns:p14="http://schemas.microsoft.com/office/powerpoint/2010/main" val="18359560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3702"/>
            <a:ext cx="10515600" cy="5653261"/>
          </a:xfrm>
        </p:spPr>
        <p:txBody>
          <a:bodyPr>
            <a:normAutofit fontScale="92500"/>
          </a:bodyPr>
          <a:lstStyle/>
          <a:p>
            <a:pPr algn="just"/>
            <a:r>
              <a:rPr lang="en-US" dirty="0"/>
              <a:t>The domain/key normal form is achieved when every constraint on the relation is a logical consequence of the definition of keys and domains, and enforcing key and domain restraints and conditions causes all constraints to be met. </a:t>
            </a:r>
            <a:endParaRPr lang="en-US" dirty="0" smtClean="0"/>
          </a:p>
          <a:p>
            <a:pPr algn="just"/>
            <a:r>
              <a:rPr lang="en-US" dirty="0" smtClean="0"/>
              <a:t>Thus</a:t>
            </a:r>
            <a:r>
              <a:rPr lang="en-US" dirty="0"/>
              <a:t>, it avoids all non-temporal anomalies.</a:t>
            </a:r>
          </a:p>
          <a:p>
            <a:pPr algn="just"/>
            <a:r>
              <a:rPr lang="en-US" dirty="0"/>
              <a:t>The reason to use domain/key normal form is to avoid having general constraints in the database that are not clear domain or key constraints. Most databases can easily test domain and key constraints on attributes</a:t>
            </a:r>
            <a:r>
              <a:rPr lang="en-US" dirty="0" smtClean="0"/>
              <a:t>.</a:t>
            </a:r>
          </a:p>
          <a:p>
            <a:pPr algn="just"/>
            <a:r>
              <a:rPr lang="en-US" dirty="0" smtClean="0"/>
              <a:t> </a:t>
            </a:r>
            <a:r>
              <a:rPr lang="en-US" dirty="0"/>
              <a:t>General constraints however would normally require special database programming in the form of stored procedures (often of the trigger variety) that are expensive to maintain and expensive for the database to execute</a:t>
            </a:r>
            <a:r>
              <a:rPr lang="en-US" dirty="0" smtClean="0"/>
              <a:t>.</a:t>
            </a:r>
          </a:p>
          <a:p>
            <a:pPr algn="just"/>
            <a:r>
              <a:rPr lang="en-US" dirty="0" smtClean="0"/>
              <a:t> </a:t>
            </a:r>
            <a:r>
              <a:rPr lang="en-US" dirty="0"/>
              <a:t>Therefore, general constraints are split into domain and key constraints</a:t>
            </a:r>
            <a:r>
              <a:rPr lang="en-US" dirty="0" smtClean="0"/>
              <a:t>.</a:t>
            </a:r>
            <a:endParaRPr lang="en-US" dirty="0"/>
          </a:p>
        </p:txBody>
      </p:sp>
    </p:spTree>
    <p:extLst>
      <p:ext uri="{BB962C8B-B14F-4D97-AF65-F5344CB8AC3E}">
        <p14:creationId xmlns:p14="http://schemas.microsoft.com/office/powerpoint/2010/main" val="2382222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algn="just"/>
            <a:r>
              <a:rPr lang="en-US" dirty="0"/>
              <a:t>It's much easier to build a database in domain/key normal form than it is to convert lesser databases which may contain numerous anomalies</a:t>
            </a:r>
            <a:r>
              <a:rPr lang="en-US" dirty="0" smtClean="0"/>
              <a:t>.</a:t>
            </a:r>
          </a:p>
          <a:p>
            <a:pPr algn="just"/>
            <a:r>
              <a:rPr lang="en-US" dirty="0" smtClean="0"/>
              <a:t> </a:t>
            </a:r>
            <a:r>
              <a:rPr lang="en-US" dirty="0"/>
              <a:t>However, successfully building a domain/key normal form database remains a difficult task, even for experienced database programmers. </a:t>
            </a:r>
            <a:endParaRPr lang="en-US" dirty="0" smtClean="0"/>
          </a:p>
          <a:p>
            <a:pPr algn="just"/>
            <a:r>
              <a:rPr lang="en-US" dirty="0" smtClean="0"/>
              <a:t>Thus</a:t>
            </a:r>
            <a:r>
              <a:rPr lang="en-US" dirty="0"/>
              <a:t>, while the domain/key normal form eliminates the problems found in most databases, it tends to be the most costly normal form to achieve. </a:t>
            </a:r>
            <a:endParaRPr lang="en-US" dirty="0" smtClean="0"/>
          </a:p>
          <a:p>
            <a:pPr algn="just"/>
            <a:r>
              <a:rPr lang="en-US" dirty="0" smtClean="0"/>
              <a:t>However</a:t>
            </a:r>
            <a:r>
              <a:rPr lang="en-US" dirty="0"/>
              <a:t>, failing to achieve the domain/key normal form may carry long-term, hidden costs due to anomalies which appear in databases adhering only to lower normal forms over time.</a:t>
            </a:r>
          </a:p>
          <a:p>
            <a:pPr marL="0" indent="0" algn="just">
              <a:buNone/>
            </a:pPr>
            <a:endParaRPr lang="en-US" dirty="0"/>
          </a:p>
          <a:p>
            <a:pPr marL="0" indent="0">
              <a:buNone/>
            </a:pPr>
            <a:endParaRPr lang="en-US" dirty="0"/>
          </a:p>
        </p:txBody>
      </p:sp>
    </p:spTree>
    <p:extLst>
      <p:ext uri="{BB962C8B-B14F-4D97-AF65-F5344CB8AC3E}">
        <p14:creationId xmlns:p14="http://schemas.microsoft.com/office/powerpoint/2010/main" val="29435955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24554" t="16262" r="48384" b="66612"/>
          <a:stretch/>
        </p:blipFill>
        <p:spPr>
          <a:xfrm>
            <a:off x="1854199" y="1041399"/>
            <a:ext cx="9334458" cy="3158067"/>
          </a:xfrm>
          <a:prstGeom prst="rect">
            <a:avLst/>
          </a:prstGeom>
        </p:spPr>
      </p:pic>
    </p:spTree>
    <p:extLst>
      <p:ext uri="{BB962C8B-B14F-4D97-AF65-F5344CB8AC3E}">
        <p14:creationId xmlns:p14="http://schemas.microsoft.com/office/powerpoint/2010/main" val="1254291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8077" y="681643"/>
            <a:ext cx="10515600" cy="5337378"/>
          </a:xfrm>
        </p:spPr>
        <p:txBody>
          <a:bodyPr>
            <a:normAutofit fontScale="85000" lnSpcReduction="20000"/>
          </a:bodyPr>
          <a:lstStyle/>
          <a:p>
            <a:pPr algn="just"/>
            <a:r>
              <a:rPr lang="en-US" dirty="0"/>
              <a:t>(Assume that the domain for Wealthy Person consists of the names of all wealthy people in a pre-defined sample of wealthy people; the domain for Wealthy Person Type consists of the values 'Millionaire' and 'Billionaire'; and the domain for Net Worth in Dollars consists of all integers greater than or equal to 1,000,000.)</a:t>
            </a:r>
          </a:p>
          <a:p>
            <a:pPr algn="just"/>
            <a:r>
              <a:rPr lang="en-US" dirty="0" smtClean="0"/>
              <a:t>There </a:t>
            </a:r>
            <a:r>
              <a:rPr lang="en-US" dirty="0"/>
              <a:t>is a constraint linking Wealthy Person Type to Net Worth in Dollars, even though we cannot deduce one from the other. </a:t>
            </a:r>
            <a:endParaRPr lang="en-US" dirty="0" smtClean="0"/>
          </a:p>
          <a:p>
            <a:pPr algn="just"/>
            <a:r>
              <a:rPr lang="en-US" dirty="0" smtClean="0"/>
              <a:t>The </a:t>
            </a:r>
            <a:r>
              <a:rPr lang="en-US" dirty="0"/>
              <a:t>constraint dictates that a Millionaire will have a net worth of 1,000,000 to 999,999,999 inclusive, whilst a Billionaire will have a net worth of 1,000,000,000 or higher. </a:t>
            </a:r>
            <a:endParaRPr lang="en-US" dirty="0" smtClean="0"/>
          </a:p>
          <a:p>
            <a:pPr algn="just"/>
            <a:r>
              <a:rPr lang="en-US" dirty="0" smtClean="0"/>
              <a:t>This </a:t>
            </a:r>
            <a:r>
              <a:rPr lang="en-US" dirty="0"/>
              <a:t>constraint is neither a domain constraint nor a key constraint; therefore we cannot rely on domain constraints and key constraints to guarantee that an inconsistent Wealthy Person Type / Net Worth in Dollars combination does not make its way into the database.</a:t>
            </a:r>
          </a:p>
          <a:p>
            <a:pPr algn="just"/>
            <a:r>
              <a:rPr lang="en-US" dirty="0" smtClean="0"/>
              <a:t>The </a:t>
            </a:r>
            <a:r>
              <a:rPr lang="en-US" dirty="0"/>
              <a:t>DKNF violation could be eliminated by removing the Wealthy Person Type column. The wealthy person's status as a millionaire or billionaire is determined by their Net Worth in Dollars, as defined in the </a:t>
            </a:r>
            <a:r>
              <a:rPr lang="en-US" dirty="0" err="1"/>
              <a:t>Wealthiness</a:t>
            </a:r>
            <a:r>
              <a:rPr lang="en-US" dirty="0"/>
              <a:t> Status table, so no useful information is lost.</a:t>
            </a:r>
          </a:p>
        </p:txBody>
      </p:sp>
    </p:spTree>
    <p:extLst>
      <p:ext uri="{BB962C8B-B14F-4D97-AF65-F5344CB8AC3E}">
        <p14:creationId xmlns:p14="http://schemas.microsoft.com/office/powerpoint/2010/main" val="22106969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21810" t="35033" r="56698" b="35547"/>
          <a:stretch/>
        </p:blipFill>
        <p:spPr>
          <a:xfrm>
            <a:off x="2103121" y="694275"/>
            <a:ext cx="6475614" cy="4986228"/>
          </a:xfrm>
          <a:prstGeom prst="rect">
            <a:avLst/>
          </a:prstGeom>
        </p:spPr>
      </p:pic>
    </p:spTree>
    <p:extLst>
      <p:ext uri="{BB962C8B-B14F-4D97-AF65-F5344CB8AC3E}">
        <p14:creationId xmlns:p14="http://schemas.microsoft.com/office/powerpoint/2010/main" val="3794710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smtClean="0"/>
              <a:t>Why do we need Normalization?</a:t>
            </a:r>
          </a:p>
          <a:p>
            <a:pPr marL="0" indent="0">
              <a:buNone/>
            </a:pPr>
            <a:endParaRPr lang="en-US" dirty="0" smtClean="0"/>
          </a:p>
          <a:p>
            <a:pPr marL="0" indent="0" algn="just">
              <a:buNone/>
            </a:pPr>
            <a:r>
              <a:rPr lang="en-US" dirty="0" smtClean="0"/>
              <a:t>The main reason for normalizing the relations is removing these anomalies. Failure to eliminate anomalies leads to data redundancy and can cause data integrity and other problems as the database grows. Normalization consists of a series of guidelines that helps to guide you in creating a good database structure.</a:t>
            </a:r>
            <a:endParaRPr lang="en-US" dirty="0"/>
          </a:p>
        </p:txBody>
      </p:sp>
    </p:spTree>
    <p:extLst>
      <p:ext uri="{BB962C8B-B14F-4D97-AF65-F5344CB8AC3E}">
        <p14:creationId xmlns:p14="http://schemas.microsoft.com/office/powerpoint/2010/main" val="38086931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5517"/>
            <a:ext cx="10515600" cy="5651446"/>
          </a:xfrm>
        </p:spPr>
        <p:txBody>
          <a:bodyPr/>
          <a:lstStyle/>
          <a:p>
            <a:pPr marL="0" indent="0">
              <a:buNone/>
            </a:pPr>
            <a:r>
              <a:rPr lang="en-US" dirty="0" smtClean="0"/>
              <a:t>Data modification anomalies can be categorized into three types:</a:t>
            </a:r>
          </a:p>
          <a:p>
            <a:pPr marL="0" indent="0">
              <a:buNone/>
            </a:pPr>
            <a:endParaRPr lang="en-US" dirty="0" smtClean="0"/>
          </a:p>
          <a:p>
            <a:pPr algn="just"/>
            <a:r>
              <a:rPr lang="en-US" dirty="0" smtClean="0"/>
              <a:t>Insertion Anomaly: Insertion Anomaly refers to when one cannot insert a new tuple into a relationship due to lack of data.</a:t>
            </a:r>
          </a:p>
          <a:p>
            <a:pPr algn="just"/>
            <a:r>
              <a:rPr lang="en-US" dirty="0" smtClean="0"/>
              <a:t>Deletion Anomaly: The delete anomaly refers to the situation where the deletion of data results in the unintended loss of some other important data.</a:t>
            </a:r>
          </a:p>
          <a:p>
            <a:pPr algn="just"/>
            <a:r>
              <a:rPr lang="en-US" dirty="0" err="1" smtClean="0"/>
              <a:t>Updatation</a:t>
            </a:r>
            <a:r>
              <a:rPr lang="en-US" dirty="0" smtClean="0"/>
              <a:t> Anomaly: The update anomaly is when an update of a single data value requires multiple rows of data to be updated.</a:t>
            </a:r>
            <a:endParaRPr lang="en-US" dirty="0"/>
          </a:p>
        </p:txBody>
      </p:sp>
    </p:spTree>
    <p:extLst>
      <p:ext uri="{BB962C8B-B14F-4D97-AF65-F5344CB8AC3E}">
        <p14:creationId xmlns:p14="http://schemas.microsoft.com/office/powerpoint/2010/main" val="34317558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87972"/>
            <a:ext cx="10515600" cy="5188991"/>
          </a:xfrm>
        </p:spPr>
        <p:txBody>
          <a:bodyPr/>
          <a:lstStyle/>
          <a:p>
            <a:pPr marL="0" indent="0">
              <a:buNone/>
            </a:pPr>
            <a:r>
              <a:rPr lang="en-US" dirty="0" smtClean="0"/>
              <a:t>Types of Normal Forms:</a:t>
            </a:r>
          </a:p>
          <a:p>
            <a:pPr marL="0" indent="0">
              <a:buNone/>
            </a:pPr>
            <a:r>
              <a:rPr lang="en-US" dirty="0" smtClean="0"/>
              <a:t>Normalization works through a series of stages called Normal forms. The normal forms apply to individual relations. The relation is said to be in particular normal form if it satisfies constraints.</a:t>
            </a:r>
            <a:endParaRPr lang="en-US" dirty="0"/>
          </a:p>
        </p:txBody>
      </p:sp>
      <p:pic>
        <p:nvPicPr>
          <p:cNvPr id="4" name="Picture 3"/>
          <p:cNvPicPr>
            <a:picLocks noChangeAspect="1"/>
          </p:cNvPicPr>
          <p:nvPr/>
        </p:nvPicPr>
        <p:blipFill rotWithShape="1">
          <a:blip r:embed="rId2"/>
          <a:srcRect l="17652" t="25185" r="25836" b="31705"/>
          <a:stretch/>
        </p:blipFill>
        <p:spPr>
          <a:xfrm>
            <a:off x="533854" y="489397"/>
            <a:ext cx="11124292" cy="5687566"/>
          </a:xfrm>
          <a:prstGeom prst="rect">
            <a:avLst/>
          </a:prstGeom>
        </p:spPr>
      </p:pic>
    </p:spTree>
    <p:extLst>
      <p:ext uri="{BB962C8B-B14F-4D97-AF65-F5344CB8AC3E}">
        <p14:creationId xmlns:p14="http://schemas.microsoft.com/office/powerpoint/2010/main" val="37129580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93986"/>
            <a:ext cx="10515600" cy="5682977"/>
          </a:xfrm>
        </p:spPr>
        <p:txBody>
          <a:bodyPr>
            <a:normAutofit/>
          </a:bodyPr>
          <a:lstStyle/>
          <a:p>
            <a:pPr marL="0" indent="0">
              <a:buNone/>
            </a:pPr>
            <a:r>
              <a:rPr lang="en-US" b="1" dirty="0" smtClean="0"/>
              <a:t>Advantages of Normalization</a:t>
            </a:r>
          </a:p>
          <a:p>
            <a:pPr marL="0" indent="0">
              <a:buNone/>
            </a:pPr>
            <a:endParaRPr lang="en-US" b="1" dirty="0" smtClean="0"/>
          </a:p>
          <a:p>
            <a:r>
              <a:rPr lang="en-US" dirty="0" smtClean="0"/>
              <a:t>Normalization helps to minimize data redundancy.</a:t>
            </a:r>
          </a:p>
          <a:p>
            <a:r>
              <a:rPr lang="en-US" dirty="0" smtClean="0"/>
              <a:t>Greater overall database organization.</a:t>
            </a:r>
          </a:p>
          <a:p>
            <a:r>
              <a:rPr lang="en-US" dirty="0" smtClean="0"/>
              <a:t>Data consistency within the database.</a:t>
            </a:r>
          </a:p>
          <a:p>
            <a:r>
              <a:rPr lang="en-US" dirty="0" smtClean="0"/>
              <a:t>Much more flexible database design.</a:t>
            </a:r>
          </a:p>
          <a:p>
            <a:r>
              <a:rPr lang="en-US" dirty="0" smtClean="0"/>
              <a:t>Enforces the concept of relational integrity.</a:t>
            </a:r>
          </a:p>
        </p:txBody>
      </p:sp>
    </p:spTree>
    <p:extLst>
      <p:ext uri="{BB962C8B-B14F-4D97-AF65-F5344CB8AC3E}">
        <p14:creationId xmlns:p14="http://schemas.microsoft.com/office/powerpoint/2010/main" val="11816247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83172"/>
            <a:ext cx="10515600" cy="5493791"/>
          </a:xfrm>
        </p:spPr>
        <p:txBody>
          <a:bodyPr/>
          <a:lstStyle/>
          <a:p>
            <a:pPr marL="0" indent="0">
              <a:buNone/>
            </a:pPr>
            <a:r>
              <a:rPr lang="en-US" b="1" dirty="0" smtClean="0"/>
              <a:t>First Normal Form (1NF)</a:t>
            </a:r>
          </a:p>
          <a:p>
            <a:r>
              <a:rPr lang="en-US" dirty="0" smtClean="0"/>
              <a:t>A relation will be 1NF if it contains an atomic value.</a:t>
            </a:r>
          </a:p>
          <a:p>
            <a:r>
              <a:rPr lang="en-US" dirty="0" smtClean="0"/>
              <a:t>It states that an attribute of a table cannot hold multiple values. It must hold only single-valued attribute.</a:t>
            </a:r>
          </a:p>
          <a:p>
            <a:r>
              <a:rPr lang="en-US" dirty="0" smtClean="0"/>
              <a:t>First normal form disallows the multi-valued attribute, composite attribute, and their combinations.</a:t>
            </a:r>
          </a:p>
          <a:p>
            <a:r>
              <a:rPr lang="en-US" dirty="0" smtClean="0"/>
              <a:t>Example: Relation EMPLOYEE is not in 1NF because of multi-valued attribute EMP_PHONE.</a:t>
            </a:r>
            <a:endParaRPr lang="en-US" dirty="0"/>
          </a:p>
        </p:txBody>
      </p:sp>
    </p:spTree>
    <p:extLst>
      <p:ext uri="{BB962C8B-B14F-4D97-AF65-F5344CB8AC3E}">
        <p14:creationId xmlns:p14="http://schemas.microsoft.com/office/powerpoint/2010/main" val="14543925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62152"/>
            <a:ext cx="10515600" cy="5514811"/>
          </a:xfrm>
        </p:spPr>
        <p:txBody>
          <a:bodyPr/>
          <a:lstStyle/>
          <a:p>
            <a:pPr marL="0" indent="0">
              <a:buNone/>
            </a:pPr>
            <a:r>
              <a:rPr lang="en-US" b="1" dirty="0" smtClean="0"/>
              <a:t>Disadvantages of Normalization</a:t>
            </a:r>
          </a:p>
          <a:p>
            <a:r>
              <a:rPr lang="en-US" dirty="0" smtClean="0"/>
              <a:t>You cannot start building the database before knowing what the user needs.</a:t>
            </a:r>
          </a:p>
          <a:p>
            <a:r>
              <a:rPr lang="en-US" dirty="0" smtClean="0"/>
              <a:t>The performance degrades when normalizing the relations to higher normal forms, i.e., 4NF, 5NF.</a:t>
            </a:r>
          </a:p>
          <a:p>
            <a:r>
              <a:rPr lang="en-US" dirty="0" smtClean="0"/>
              <a:t>It is very time-consuming and difficult to normalize relations of a higher degree.</a:t>
            </a:r>
          </a:p>
          <a:p>
            <a:r>
              <a:rPr lang="en-US" dirty="0" smtClean="0"/>
              <a:t>Careless decomposition may lead to a bad database design, leading to serious problems.</a:t>
            </a:r>
          </a:p>
          <a:p>
            <a:pPr marL="0" indent="0">
              <a:buNone/>
            </a:pPr>
            <a:endParaRPr lang="en-US" dirty="0"/>
          </a:p>
        </p:txBody>
      </p:sp>
    </p:spTree>
    <p:extLst>
      <p:ext uri="{BB962C8B-B14F-4D97-AF65-F5344CB8AC3E}">
        <p14:creationId xmlns:p14="http://schemas.microsoft.com/office/powerpoint/2010/main" val="6931062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TotalTime>
  <Words>1400</Words>
  <Application>Microsoft Office PowerPoint</Application>
  <PresentationFormat>Widescreen</PresentationFormat>
  <Paragraphs>102</Paragraphs>
  <Slides>36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Normalization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Domain-key normal form</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Normalization</dc:title>
  <dc:creator>admin</dc:creator>
  <cp:lastModifiedBy>senthil kumar</cp:lastModifiedBy>
  <cp:revision>16</cp:revision>
  <dcterms:created xsi:type="dcterms:W3CDTF">2023-03-24T04:56:45Z</dcterms:created>
  <dcterms:modified xsi:type="dcterms:W3CDTF">2023-04-03T06:04:58Z</dcterms:modified>
</cp:coreProperties>
</file>

<file path=docProps/thumbnail.jpeg>
</file>